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Helvetica Neue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jBgKuZWBiBprExXy3PmigfsZ+A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HelveticaNeue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mentimeter.com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>
                <a:solidFill>
                  <a:schemeClr val="dk1"/>
                </a:solidFill>
              </a:rPr>
              <a:t>Wskazówki: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>
                <a:solidFill>
                  <a:schemeClr val="dk1"/>
                </a:solidFill>
              </a:rPr>
              <a:t>- Ustal dodatkową zasadę, że zespół musi uzasadnić emisyjność danej aktywności PRZED położeniem karty. Spowolni to samą grę, ale wspomoże proces uczenia się o tym, co wpływa na wysokość emisji dwutlenku węgla.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>
                <a:solidFill>
                  <a:schemeClr val="dk1"/>
                </a:solidFill>
              </a:rPr>
              <a:t>- Po 1-2 rundach dla odświeżenia dyskusji pozamieniaj zespoły.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>
                <a:solidFill>
                  <a:schemeClr val="dk1"/>
                </a:solidFill>
              </a:rPr>
              <a:t>- Zespoły 3-osobowe sprzyjają szerszym dyskusjom, a 2-osobowe przyspieszają tempo gry.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</p:txBody>
      </p:sp>
      <p:sp>
        <p:nvSpPr>
          <p:cNvPr id="211" name="Google Shape;211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>
                <a:solidFill>
                  <a:schemeClr val="dk1"/>
                </a:solidFill>
              </a:rPr>
              <a:t>W tak zwanym aktywnym cyklu węglowym węgiel krąży między atmosferą, biosferą a oceanem. Jego ilość w tych trzech elementach była wcześniej w swoistej równowadze. Została ona jednak zaburzona przez ludzkie emisje dwutlenku węgla.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>
                <a:solidFill>
                  <a:schemeClr val="dk1"/>
                </a:solidFill>
              </a:rPr>
              <a:t>   Część tego pierwiastka z czasem pochłaniana jest przez oceany i roślinność, co prowadzi do podwyższenia jego ilości we wszystkich elementach cyklu węglowego. Za 50 lat połowa uwolnionego dziś dwutlenku węgla nadal będzie obecna w atmosferze. Za 1000 lat wciąż będzie w niej jego jedna czwarta, wzmacniając efekt cieplarniany i wpływając na klimat. Dlatego samo zmniejszenie emisji nie wystarczy; jeśli chcemy ograniczyć globalne ocieplenie, emisje muszą osiągnąć poziom zerowy netto.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Powszechnie funkcjonuje przekonanie, że uwolniony dwutlenek węgla ulatnia się w przestrzeń kosmiczną bądź ulega rozpadowi lub rozkładowi, ale to nie do końca prawda. W rzeczywistości część tego pierwiastka jest stopniowo pochłaniana przez oceany i roślinność.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1200"/>
              <a:t>Wskazówka: </a:t>
            </a:r>
            <a:r>
              <a:rPr lang="pl-PL" sz="1200"/>
              <a:t>Polecamy zaprezentować to pytanie w formie ankiety </a:t>
            </a:r>
            <a:r>
              <a:rPr lang="pl-PL" sz="1200" u="sng">
                <a:solidFill>
                  <a:schemeClr val="hlink"/>
                </a:solidFill>
                <a:hlinkClick r:id="rId2"/>
              </a:rPr>
              <a:t>Mentimeter</a:t>
            </a:r>
            <a:r>
              <a:rPr lang="pl-PL" sz="1200"/>
              <a:t>. W przypadku dojrzałych grup, można zacząć od pytania otwartego: „Jakie myśli lub emocje towarzyszą wam w kontekście zmian klimatycznych”? Odpowiedzi zapisz w formie chmury słownej.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00"/>
              <a:t>Lęk albo stres klimatyczny to termin przyjęty na określenie silnych negatywnych emocji związanych ze zmianą klimatu. Obejmuje on obawy o bezpieczeństwo własne i ogółu społeczeństwa, ataki paniki, depresję, utratę apetytu czy poczucie winy za działania szkodliwe dla klimatu. W rozmowach na temat zmian klimatycznych przewija się także poczucie winy i wstyd. Niektórzy wyrażają wobec tej kwestii obojętność, twierdząc, że nasze działania nie mają żadnego znaczenia.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200"/>
              <a:t>Unikanie wrażliwych tematów może wydawać się kuszące, szczególnie w kontakcie z młodzieżą. Jednak takie podejście może dać młodym ludziom poczucie, że dorośli nie potrafią rozmawiać na trudne tematy, co w efekcie jest gorsze. Dlatego zachęcamy cię do otwartości w dyskusjach, wysłuchiwania uczniów i uczennic i podchodzenie do ich wątpliwości z empatią. Upewnij się, że czują się usłyszani i wspierani.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/>
              <a:t>Zmiany klimatyczne napędzane są przez emisje gazów cieplarnianych, pochodzących głównie z paliw kopalnych (</a:t>
            </a:r>
            <a:r>
              <a:rPr b="1" lang="pl-PL"/>
              <a:t>przyczyny</a:t>
            </a:r>
            <a:r>
              <a:rPr lang="pl-PL"/>
              <a:t>). Emisje te znacząco wzrosły, podnosząc stężenie gazów cieplarnianych w atmosferze, wzmacniając efekt cieplarniany i prowadząc do globalnego ocieplenia. </a:t>
            </a:r>
            <a:r>
              <a:rPr b="1" lang="pl-PL"/>
              <a:t>Zaobserwowane zmiany klimatyczne</a:t>
            </a:r>
            <a:r>
              <a:rPr lang="pl-PL"/>
              <a:t> obejmują wzrost temperatury o 0,8-1,0°C, podnoszenie się poziomu mórz, częstsze fale upałów, zmienione wzorce opadów i cofanie się lodowców.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/>
              <a:t>Ich </a:t>
            </a:r>
            <a:r>
              <a:rPr b="1" lang="pl-PL"/>
              <a:t>skutkami</a:t>
            </a:r>
            <a:r>
              <a:rPr lang="pl-PL"/>
              <a:t>  są susze, powodzie, erozja wybrzeży, utrata różnorodności biologicznej i zakłócenia w rolnictwie. Niektóre społeczności doświadczają tych zmian szczególnie dotkliwie.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Aby temu przeciwdziałać, potrzebujemy wielotorowego podejścia, które obejmie: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l-PL"/>
              <a:t>zmiany w stylu życia: każdy z nas może zmniejszyć swój ślad węglowy, wprowadzając ekologiczne nawyki, takie jak dieta roślinna czy ograniczenie konsumpcji;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l-PL"/>
              <a:t>działania polityczne: rządy muszą wdrożyć ustalone limity emisji i uprawnienia do emisji dwutlenku węgla, stosując zachęty ekonomiczne i zakazując wysokoemisyjnych działań;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l-PL"/>
              <a:t>innowacje technologiczne: kluczowe jest przejście na technologię niskoemisyjną we wszystkich sektorach.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/>
              <a:t>Celem tych działań jest ograniczenie globalnego ocieplenia do najwyżej 2°C, zgodnie z celami porozumienia paryskiego.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l-P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3478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kortspeletklimatkoll.se/instruktionsvideo" TargetMode="External"/><Relationship Id="rId4" Type="http://schemas.openxmlformats.org/officeDocument/2006/relationships/hyperlink" Target="https://klimatycznewyzwania.pl/instruktionsvideo" TargetMode="External"/><Relationship Id="rId5" Type="http://schemas.openxmlformats.org/officeDocument/2006/relationships/hyperlink" Target="https://www.kortspeletklimatkoll.se/instruktionsvideo" TargetMode="External"/><Relationship Id="rId6" Type="http://schemas.openxmlformats.org/officeDocument/2006/relationships/hyperlink" Target="https://www.kortspeletklimatkoll.se/instruktionsvideo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058075" y="415900"/>
            <a:ext cx="704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l-PL"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Instrukcje dla prowadzących zajęcia</a:t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1" name="Google Shape;61;p1"/>
          <p:cNvSpPr txBox="1"/>
          <p:nvPr>
            <p:ph idx="1" type="body"/>
          </p:nvPr>
        </p:nvSpPr>
        <p:spPr>
          <a:xfrm>
            <a:off x="1058075" y="1152475"/>
            <a:ext cx="7047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77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•"/>
            </a:pPr>
            <a:r>
              <a:rPr lang="pl-PL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Prezentację możesz modyfikować według swoich potrzeb. </a:t>
            </a:r>
            <a:endParaRPr/>
          </a:p>
          <a:p>
            <a:pPr indent="-177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•"/>
            </a:pPr>
            <a:r>
              <a:rPr lang="pl-PL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Pod niektórymi slajdami znajdziesz dodatkowe objaśnienia. </a:t>
            </a:r>
            <a:endParaRPr/>
          </a:p>
          <a:p>
            <a:pPr indent="-177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•"/>
            </a:pPr>
            <a:r>
              <a:rPr lang="pl-PL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Zwróć uwagę, że niektóre slajdy zawierają animacje. </a:t>
            </a:r>
            <a:endParaRPr/>
          </a:p>
          <a:p>
            <a:pPr indent="-177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Char char="•"/>
            </a:pPr>
            <a:r>
              <a:rPr lang="pl-PL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Przed rozpoczęciem prezentacji upewnij się, że działa instrukcja wideo na slajdzie 11!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777673"/>
            <a:ext cx="2526258" cy="383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243" y="777673"/>
            <a:ext cx="2526258" cy="3832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6239950" y="755500"/>
            <a:ext cx="2635500" cy="1670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l-PL" sz="2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Kolory kategorii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DAAB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l-PL" sz="1600" u="none" cap="none" strike="noStrike">
                <a:solidFill>
                  <a:srgbClr val="5DAAB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Turkusowy = Żywność</a:t>
            </a:r>
            <a:endParaRPr b="0" i="0" sz="16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l-PL" sz="1600" u="none" cap="none" strike="noStrike">
                <a:solidFill>
                  <a:srgbClr val="FED87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Żółty = Transport</a:t>
            </a:r>
            <a:endParaRPr b="0" i="0" sz="16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l-PL" sz="1600" u="none" cap="none" strike="noStrike">
                <a:solidFill>
                  <a:srgbClr val="F2CDC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Różowy = Mieszkanie</a:t>
            </a:r>
            <a: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F2CDC8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l-PL" sz="1600" u="none" cap="none" strike="noStrike">
                <a:solidFill>
                  <a:srgbClr val="36606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Oliwkowy = Inne</a:t>
            </a:r>
            <a:endParaRPr b="0" i="0" sz="1600" u="none" cap="none" strike="noStrike">
              <a:solidFill>
                <a:srgbClr val="36606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6606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6239950" y="2579800"/>
            <a:ext cx="2635500" cy="2356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</a:t>
            </a:r>
            <a:r>
              <a:rPr b="0" baseline="-25000" i="0" lang="pl-PL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r>
              <a:rPr b="0" i="0" lang="pl-PL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</a:t>
            </a:r>
            <a:r>
              <a:rPr b="0" baseline="-25000" i="0" lang="pl-PL" sz="1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r>
              <a:rPr b="0" i="0" lang="pl-PL" sz="1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 oznacza ekwiwalent dwutlenku węgla – jednostkę pomiarową emisji gazów cieplarnianych przyczyniających się do globalnego ocieplenia (dwutlenku węgla, metanu, podtlenku azotu i gazów fluorowanych).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93" name="Google Shape;193;p10"/>
          <p:cNvCxnSpPr/>
          <p:nvPr/>
        </p:nvCxnSpPr>
        <p:spPr>
          <a:xfrm rot="10800000">
            <a:off x="4724050" y="2644150"/>
            <a:ext cx="1515900" cy="88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4" name="Google Shape;194;p10"/>
          <p:cNvCxnSpPr>
            <a:stCxn id="191" idx="0"/>
          </p:cNvCxnSpPr>
          <p:nvPr/>
        </p:nvCxnSpPr>
        <p:spPr>
          <a:xfrm rot="5400000">
            <a:off x="4822450" y="-1585550"/>
            <a:ext cx="394200" cy="5076300"/>
          </a:xfrm>
          <a:prstGeom prst="curvedConnector4">
            <a:avLst>
              <a:gd fmla="val -114333" name="adj1"/>
              <a:gd fmla="val 89817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5" name="Google Shape;195;p10"/>
          <p:cNvCxnSpPr>
            <a:stCxn id="191" idx="0"/>
          </p:cNvCxnSpPr>
          <p:nvPr/>
        </p:nvCxnSpPr>
        <p:spPr>
          <a:xfrm rot="5400000">
            <a:off x="6308350" y="-179150"/>
            <a:ext cx="314700" cy="2184000"/>
          </a:xfrm>
          <a:prstGeom prst="curvedConnector4">
            <a:avLst>
              <a:gd fmla="val -75667" name="adj1"/>
              <a:gd fmla="val 8543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>
            <p:ph type="title"/>
          </p:nvPr>
        </p:nvSpPr>
        <p:spPr>
          <a:xfrm>
            <a:off x="532675" y="1423400"/>
            <a:ext cx="7886700" cy="26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270"/>
              <a:buFont typeface="Calibri"/>
              <a:buNone/>
            </a:pPr>
            <a:r>
              <a:rPr lang="pl-PL" sz="4111">
                <a:solidFill>
                  <a:srgbClr val="5DAAB5"/>
                </a:solidFill>
                <a:uFill>
                  <a:noFill/>
                </a:u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Jak grać w „Klimatyczne wyzwania”?</a:t>
            </a:r>
            <a:endParaRPr sz="4111">
              <a:solidFill>
                <a:srgbClr val="5DAAB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t/>
            </a:r>
            <a:endParaRPr sz="4000">
              <a:solidFill>
                <a:schemeClr val="hlink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599"/>
              <a:buFont typeface="Arial"/>
              <a:buNone/>
            </a:pPr>
            <a:r>
              <a:rPr lang="pl-PL" sz="2777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Obejrzyj instrukcję wideo!</a:t>
            </a:r>
            <a:endParaRPr sz="2777" u="sng">
              <a:solidFill>
                <a:schemeClr val="hlink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058"/>
              <a:buFont typeface="Calibri"/>
              <a:buNone/>
            </a:pPr>
            <a:br>
              <a:rPr lang="pl-PL" sz="34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</a:br>
            <a:br>
              <a:rPr lang="pl-PL" sz="1111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</a:br>
            <a:endParaRPr sz="2266">
              <a:highlight>
                <a:srgbClr val="FFFF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/>
          <p:nvPr>
            <p:ph idx="1" type="body"/>
          </p:nvPr>
        </p:nvSpPr>
        <p:spPr>
          <a:xfrm>
            <a:off x="654100" y="482850"/>
            <a:ext cx="78867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084"/>
              <a:buNone/>
            </a:pPr>
            <a:r>
              <a:t/>
            </a:r>
            <a:endParaRPr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515"/>
              <a:buNone/>
            </a:pPr>
            <a:r>
              <a:rPr lang="pl-PL" sz="3400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Grajcie w 4-6-osobowych grupach.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4515"/>
              <a:buNone/>
            </a:pPr>
            <a:r>
              <a:rPr lang="pl-PL" sz="3400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Każda grupa tworzy dwa przeciwne zespoły.</a:t>
            </a:r>
            <a:endParaRPr sz="2800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7" name="Google Shape;207;p12"/>
          <p:cNvSpPr txBox="1"/>
          <p:nvPr>
            <p:ph idx="1" type="body"/>
          </p:nvPr>
        </p:nvSpPr>
        <p:spPr>
          <a:xfrm>
            <a:off x="939300" y="1869575"/>
            <a:ext cx="7265400" cy="23448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3063"/>
              <a:buNone/>
            </a:pPr>
            <a:r>
              <a:t/>
            </a:r>
            <a:endParaRPr sz="2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9549"/>
              <a:buFont typeface="Arial"/>
              <a:buNone/>
            </a:pPr>
            <a:r>
              <a:rPr lang="pl-PL"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 trakcie gry: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9549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9549"/>
              <a:buFont typeface="Arial"/>
              <a:buNone/>
            </a:pPr>
            <a:r>
              <a:rPr lang="pl-PL"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uzasadniajcie swoje wybory co do rozmieszczenia kart;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9549"/>
              <a:buFont typeface="Arial"/>
              <a:buNone/>
            </a:pPr>
            <a:r>
              <a:rPr lang="pl-PL"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na bieżąco dyskutujcie, czy są one poprawne i dlaczego.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84084"/>
              <a:buNone/>
            </a:pPr>
            <a:r>
              <a:t/>
            </a:r>
            <a:endParaRPr>
              <a:solidFill>
                <a:srgbClr val="66666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idx="1" type="body"/>
          </p:nvPr>
        </p:nvSpPr>
        <p:spPr>
          <a:xfrm>
            <a:off x="628650" y="1723025"/>
            <a:ext cx="78867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800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4" name="Google Shape;214;p13"/>
          <p:cNvSpPr txBox="1"/>
          <p:nvPr>
            <p:ph idx="1" type="body"/>
          </p:nvPr>
        </p:nvSpPr>
        <p:spPr>
          <a:xfrm>
            <a:off x="858675" y="1824300"/>
            <a:ext cx="7317900" cy="3028800"/>
          </a:xfrm>
          <a:prstGeom prst="rect">
            <a:avLst/>
          </a:prstGeom>
          <a:noFill/>
          <a:ln cap="flat" cmpd="sng" w="38100">
            <a:solidFill>
              <a:srgbClr val="5DAA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Helvetica Neue Light"/>
              <a:buChar char="•"/>
            </a:pPr>
            <a:r>
              <a:rPr lang="pl-PL" sz="15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 was najbardziej zaskoczyło w trakcie gry? Dlaczego?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Helvetica Neue Light"/>
              <a:buChar char="•"/>
            </a:pPr>
            <a:r>
              <a:rPr lang="pl-PL" sz="15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Spośród różnych kategorii: żywność, transport i mieszkanie, co ma największy wpływ na emisje?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Helvetica Neue Light"/>
              <a:buChar char="•"/>
            </a:pPr>
            <a:r>
              <a:rPr lang="pl-PL" sz="15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Które aktywności przyczyniają się najbardziej do waszych własnych emisji? Jak myślicie, jak można je obniżyć?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Helvetica Neue Light"/>
              <a:buChar char="•"/>
            </a:pPr>
            <a:r>
              <a:rPr lang="pl-PL" sz="15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Jakie działania mogą podjąć poszczególne podmioty, t.j. konsumenci, politycy, firmy, organizacje, stowarzyszenia, szkoły i urzędy, w celu obniżenia emisji gazów cieplarnianych?</a:t>
            </a:r>
            <a:endParaRPr/>
          </a:p>
        </p:txBody>
      </p:sp>
      <p:sp>
        <p:nvSpPr>
          <p:cNvPr id="215" name="Google Shape;215;p13"/>
          <p:cNvSpPr txBox="1"/>
          <p:nvPr>
            <p:ph idx="1" type="body"/>
          </p:nvPr>
        </p:nvSpPr>
        <p:spPr>
          <a:xfrm>
            <a:off x="884925" y="317200"/>
            <a:ext cx="7265400" cy="1180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pl-PL"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 rozgrywce: </a:t>
            </a:r>
            <a:r>
              <a:rPr lang="pl-PL" sz="24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wspólna refleksja na forum klasy</a:t>
            </a:r>
            <a:endParaRPr sz="24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/>
        </p:nvSpPr>
        <p:spPr>
          <a:xfrm>
            <a:off x="612925" y="1020550"/>
            <a:ext cx="7802100" cy="31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6"/>
              <a:buFont typeface="Arial"/>
              <a:buNone/>
            </a:pPr>
            <a:r>
              <a:rPr b="0" i="0" lang="pl-PL" sz="4416" u="none" cap="none" strike="noStrike">
                <a:solidFill>
                  <a:srgbClr val="0563C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MATERIAŁY DODATKOWE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pl-PL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Treści pogłębiające do dalszej nauki (opcjonalne)</a:t>
            </a:r>
            <a:endParaRPr b="0" i="1" sz="4016" u="none" cap="none" strike="noStrike">
              <a:solidFill>
                <a:srgbClr val="0563C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3"/>
              <a:buFont typeface="Arial"/>
              <a:buNone/>
            </a:pPr>
            <a:r>
              <a:t/>
            </a:r>
            <a:endParaRPr b="0" i="0" sz="983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6195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 Light"/>
              <a:buAutoNum type="arabicPeriod"/>
            </a:pPr>
            <a:r>
              <a:rPr b="0" i="0" lang="pl-PL" sz="2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Cykl węglowy w pigułce</a:t>
            </a:r>
            <a: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7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6195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 Light"/>
              <a:buAutoNum type="arabicPeriod"/>
            </a:pPr>
            <a:r>
              <a:rPr b="0" i="0" lang="pl-PL" sz="2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Zrównoważony styl życia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/>
          <p:nvPr/>
        </p:nvSpPr>
        <p:spPr>
          <a:xfrm>
            <a:off x="2920027" y="1553725"/>
            <a:ext cx="3318900" cy="16542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2546400" y="1815524"/>
            <a:ext cx="42036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l-PL" sz="3400" u="none" cap="none" strike="noStrike">
                <a:solidFill>
                  <a:srgbClr val="1F497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Cykl węglowy</a:t>
            </a:r>
            <a:b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1F497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 pigułce!</a:t>
            </a:r>
            <a:endParaRPr b="0" i="0" sz="2400" u="none" cap="none" strike="noStrike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7" name="Google Shape;227;p15"/>
          <p:cNvSpPr/>
          <p:nvPr/>
        </p:nvSpPr>
        <p:spPr>
          <a:xfrm rot="667432">
            <a:off x="4793390" y="431349"/>
            <a:ext cx="3478452" cy="1215652"/>
          </a:xfrm>
          <a:prstGeom prst="cloudCallout">
            <a:avLst>
              <a:gd fmla="val -26654" name="adj1"/>
              <a:gd fmla="val 89250" name="adj2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Dlaczego emisje dwutlenku węgla są problemem?</a:t>
            </a:r>
            <a:endParaRPr b="0" i="0" sz="16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9328" y="2870300"/>
            <a:ext cx="1412775" cy="11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/>
          <p:cNvSpPr/>
          <p:nvPr/>
        </p:nvSpPr>
        <p:spPr>
          <a:xfrm>
            <a:off x="3032625" y="4166050"/>
            <a:ext cx="3251400" cy="7857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/>
          <p:nvPr/>
        </p:nvSpPr>
        <p:spPr>
          <a:xfrm>
            <a:off x="3032625" y="3147725"/>
            <a:ext cx="3251400" cy="887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/>
          <p:nvPr/>
        </p:nvSpPr>
        <p:spPr>
          <a:xfrm rot="10800000">
            <a:off x="3843564" y="2140880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6"/>
          <p:cNvSpPr/>
          <p:nvPr/>
        </p:nvSpPr>
        <p:spPr>
          <a:xfrm rot="10800000">
            <a:off x="4765970" y="2178077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6047" y="3218750"/>
            <a:ext cx="1324650" cy="5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6"/>
          <p:cNvSpPr/>
          <p:nvPr/>
        </p:nvSpPr>
        <p:spPr>
          <a:xfrm rot="10800000">
            <a:off x="3843561" y="2140878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5715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5061316" y="3671325"/>
            <a:ext cx="98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oceany</a:t>
            </a:r>
            <a:endParaRPr b="0" i="0" sz="1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3307925" y="3671325"/>
            <a:ext cx="14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biosfera</a:t>
            </a:r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2977875" y="1135000"/>
            <a:ext cx="3360900" cy="2389500"/>
          </a:xfrm>
          <a:prstGeom prst="blockArc">
            <a:avLst>
              <a:gd fmla="val 10963514" name="adj1"/>
              <a:gd fmla="val 21454901" name="adj2"/>
              <a:gd fmla="val 25402" name="adj3"/>
            </a:avLst>
          </a:prstGeom>
          <a:solidFill>
            <a:srgbClr val="AAD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atmosfera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4417" y="4392493"/>
            <a:ext cx="1062562" cy="55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7919" y="4248448"/>
            <a:ext cx="656471" cy="54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6"/>
          <p:cNvSpPr/>
          <p:nvPr/>
        </p:nvSpPr>
        <p:spPr>
          <a:xfrm rot="-4555844">
            <a:off x="1202195" y="2148542"/>
            <a:ext cx="2903807" cy="156159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73388" y="4331292"/>
            <a:ext cx="607105" cy="34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34326" y="4467055"/>
            <a:ext cx="607104" cy="34598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6"/>
          <p:cNvSpPr/>
          <p:nvPr/>
        </p:nvSpPr>
        <p:spPr>
          <a:xfrm rot="1762147">
            <a:off x="6026157" y="554375"/>
            <a:ext cx="3211440" cy="1230801"/>
          </a:xfrm>
          <a:prstGeom prst="wedgeEllipseCallout">
            <a:avLst>
              <a:gd fmla="val -15604" name="adj1"/>
              <a:gd fmla="val 113017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Ludzkie emisje zakłócają równowagę systemu!</a:t>
            </a:r>
            <a:endParaRPr b="0" i="0" sz="19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8" name="Google Shape;248;p16"/>
          <p:cNvSpPr/>
          <p:nvPr/>
        </p:nvSpPr>
        <p:spPr>
          <a:xfrm rot="10800000">
            <a:off x="4765968" y="2178075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4111219" y="2141084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5047101" y="2176781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3351827" y="1369345"/>
            <a:ext cx="607200" cy="7011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3122877" y="3132582"/>
            <a:ext cx="607200" cy="7011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5444902" y="3164820"/>
            <a:ext cx="607200" cy="7011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/>
          <p:nvPr/>
        </p:nvSpPr>
        <p:spPr>
          <a:xfrm>
            <a:off x="3032625" y="4166050"/>
            <a:ext cx="3251400" cy="7857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3032625" y="3147725"/>
            <a:ext cx="3251400" cy="887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7"/>
          <p:cNvSpPr/>
          <p:nvPr/>
        </p:nvSpPr>
        <p:spPr>
          <a:xfrm rot="10800000">
            <a:off x="3843564" y="2140880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"/>
          <p:cNvSpPr/>
          <p:nvPr/>
        </p:nvSpPr>
        <p:spPr>
          <a:xfrm rot="10800000">
            <a:off x="4765970" y="2178077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9328" y="2870300"/>
            <a:ext cx="1412775" cy="11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6047" y="3218750"/>
            <a:ext cx="1324650" cy="5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/>
          <p:nvPr/>
        </p:nvSpPr>
        <p:spPr>
          <a:xfrm rot="10800000">
            <a:off x="3843561" y="2140878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5715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5061316" y="3671325"/>
            <a:ext cx="98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oceany</a:t>
            </a:r>
            <a:endParaRPr b="0" i="0" sz="1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3307925" y="3671325"/>
            <a:ext cx="14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biosfera</a:t>
            </a:r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2977875" y="1135000"/>
            <a:ext cx="3360900" cy="2389500"/>
          </a:xfrm>
          <a:prstGeom prst="blockArc">
            <a:avLst>
              <a:gd fmla="val 10963514" name="adj1"/>
              <a:gd fmla="val 21454901" name="adj2"/>
              <a:gd fmla="val 25402" name="adj3"/>
            </a:avLst>
          </a:prstGeom>
          <a:solidFill>
            <a:srgbClr val="AAD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atmosfera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4417" y="4392493"/>
            <a:ext cx="1062562" cy="55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7919" y="4248448"/>
            <a:ext cx="656471" cy="54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/>
          <p:nvPr/>
        </p:nvSpPr>
        <p:spPr>
          <a:xfrm rot="-4555844">
            <a:off x="1202195" y="2148542"/>
            <a:ext cx="2903807" cy="156159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73388" y="4331292"/>
            <a:ext cx="607105" cy="34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34326" y="4467055"/>
            <a:ext cx="607104" cy="34598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/>
          <p:nvPr/>
        </p:nvSpPr>
        <p:spPr>
          <a:xfrm rot="10800000">
            <a:off x="4765968" y="2178075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4111219" y="2141084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5047101" y="2176781"/>
            <a:ext cx="273600" cy="115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3351827" y="1369345"/>
            <a:ext cx="607200" cy="7011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3122877" y="3132582"/>
            <a:ext cx="607200" cy="7011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5444902" y="3164820"/>
            <a:ext cx="607200" cy="7011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"/>
          <p:cNvSpPr/>
          <p:nvPr/>
        </p:nvSpPr>
        <p:spPr>
          <a:xfrm rot="-275">
            <a:off x="5320700" y="224754"/>
            <a:ext cx="3754800" cy="2538600"/>
          </a:xfrm>
          <a:prstGeom prst="roundRect">
            <a:avLst>
              <a:gd fmla="val 16667" name="adj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l-PL" sz="1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Nie wierz w popularne mity!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Tak naprawdę: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CO2 </a:t>
            </a:r>
            <a:r>
              <a:rPr b="0" i="0" lang="pl-PL" sz="1400" u="sng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nie</a:t>
            </a:r>
            <a:r>
              <a:rPr b="0" i="0" lang="pl-PL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ulatnia się w przestrzeń kosmiczną!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CO2 </a:t>
            </a:r>
            <a:r>
              <a:rPr b="0" i="0" lang="pl-PL" sz="1400" u="sng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nie</a:t>
            </a:r>
            <a:r>
              <a:rPr b="0" i="0" lang="pl-PL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ulega rozpadowi ani rozkładowi!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b="0" i="0" lang="pl-PL" sz="1400" u="sng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nie</a:t>
            </a:r>
            <a:r>
              <a:rPr b="0" i="0" lang="pl-PL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ma (jeszcze) technologii, która potrafiłaby wychwytywać CO2 na dużą skalę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/>
          <p:nvPr/>
        </p:nvSpPr>
        <p:spPr>
          <a:xfrm>
            <a:off x="2920027" y="1553725"/>
            <a:ext cx="3318900" cy="16542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2546400" y="1739324"/>
            <a:ext cx="42036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l-PL" sz="3400" u="none" cap="none" strike="noStrike">
                <a:solidFill>
                  <a:srgbClr val="1F497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Zrównoważony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l-PL" sz="3400" u="none" cap="none" strike="noStrike">
                <a:solidFill>
                  <a:srgbClr val="1F497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styl życia</a:t>
            </a:r>
            <a:endParaRPr b="0" i="0" sz="2400" u="none" cap="none" strike="noStrike">
              <a:solidFill>
                <a:srgbClr val="3D85C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6" name="Google Shape;286;p18"/>
          <p:cNvSpPr/>
          <p:nvPr/>
        </p:nvSpPr>
        <p:spPr>
          <a:xfrm rot="667346">
            <a:off x="5027158" y="378486"/>
            <a:ext cx="2373175" cy="1161229"/>
          </a:xfrm>
          <a:prstGeom prst="cloudCallout">
            <a:avLst>
              <a:gd fmla="val -26654" name="adj1"/>
              <a:gd fmla="val 89250" name="adj2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Czym jest zrównoważony styl życia?</a:t>
            </a:r>
            <a:endParaRPr b="0" i="0" sz="16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87" name="Google Shape;287;p18"/>
          <p:cNvCxnSpPr>
            <a:stCxn id="288" idx="3"/>
          </p:cNvCxnSpPr>
          <p:nvPr/>
        </p:nvCxnSpPr>
        <p:spPr>
          <a:xfrm flipH="1" rot="10800000">
            <a:off x="2992167" y="776063"/>
            <a:ext cx="2119500" cy="1012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8" name="Google Shape;288;p18"/>
          <p:cNvSpPr txBox="1"/>
          <p:nvPr/>
        </p:nvSpPr>
        <p:spPr>
          <a:xfrm rot="174540">
            <a:off x="217476" y="355914"/>
            <a:ext cx="2776480" cy="2723792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l-PL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Definicja ONZ:</a:t>
            </a:r>
            <a:b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Taki sposób życia, który pomaga chronić środowisko i jednocześnie podnosić jakość życia wszystkich ludzi, koncentrując się na wykorzystaniu mniejszej ilości zasobów i tworzeniu mniejszej ilości zanieczyszczeń.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"/>
          <p:cNvSpPr txBox="1"/>
          <p:nvPr/>
        </p:nvSpPr>
        <p:spPr>
          <a:xfrm>
            <a:off x="2089600" y="457450"/>
            <a:ext cx="48285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Zrównoważony styl życia</a:t>
            </a:r>
            <a:endParaRPr/>
          </a:p>
        </p:txBody>
      </p:sp>
      <p:pic>
        <p:nvPicPr>
          <p:cNvPr id="294" name="Google Shape;2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7947" y="1074450"/>
            <a:ext cx="5315517" cy="179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550" y="2838875"/>
            <a:ext cx="6989926" cy="17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9"/>
          <p:cNvSpPr txBox="1"/>
          <p:nvPr/>
        </p:nvSpPr>
        <p:spPr>
          <a:xfrm>
            <a:off x="1838450" y="2518150"/>
            <a:ext cx="18975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Zaangażowanie połeczne</a:t>
            </a:r>
            <a:endParaRPr/>
          </a:p>
        </p:txBody>
      </p:sp>
      <p:sp>
        <p:nvSpPr>
          <p:cNvPr id="297" name="Google Shape;297;p19"/>
          <p:cNvSpPr txBox="1"/>
          <p:nvPr/>
        </p:nvSpPr>
        <p:spPr>
          <a:xfrm>
            <a:off x="3702950" y="2518150"/>
            <a:ext cx="17055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Praca i edukacja</a:t>
            </a:r>
            <a:endParaRPr/>
          </a:p>
        </p:txBody>
      </p:sp>
      <p:sp>
        <p:nvSpPr>
          <p:cNvPr id="298" name="Google Shape;298;p19"/>
          <p:cNvSpPr txBox="1"/>
          <p:nvPr/>
        </p:nvSpPr>
        <p:spPr>
          <a:xfrm>
            <a:off x="5408450" y="2518150"/>
            <a:ext cx="17055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Czas wolny </a:t>
            </a:r>
            <a:endParaRPr/>
          </a:p>
        </p:txBody>
      </p:sp>
      <p:sp>
        <p:nvSpPr>
          <p:cNvPr id="299" name="Google Shape;299;p19"/>
          <p:cNvSpPr txBox="1"/>
          <p:nvPr/>
        </p:nvSpPr>
        <p:spPr>
          <a:xfrm>
            <a:off x="1107550" y="4235900"/>
            <a:ext cx="17055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Nawyki żywieniowe</a:t>
            </a:r>
            <a:endParaRPr b="0" i="0" sz="1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>
            <a:off x="2912550" y="4235900"/>
            <a:ext cx="17055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Mieszkanie</a:t>
            </a:r>
            <a:endParaRPr b="0" i="0" sz="1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1" name="Google Shape;301;p19"/>
          <p:cNvSpPr txBox="1"/>
          <p:nvPr/>
        </p:nvSpPr>
        <p:spPr>
          <a:xfrm>
            <a:off x="4618050" y="4235900"/>
            <a:ext cx="17055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Transport</a:t>
            </a:r>
            <a:endParaRPr b="0" i="0" sz="1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6323550" y="4235900"/>
            <a:ext cx="17055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Zakupy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229500" y="396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-PL">
                <a:latin typeface="Helvetica Neue Light"/>
                <a:ea typeface="Helvetica Neue Light"/>
                <a:cs typeface="Helvetica Neue Light"/>
                <a:sym typeface="Helvetica Neue Light"/>
              </a:rPr>
              <a:t>Przykładowy scenariusz lekcji</a:t>
            </a:r>
            <a:endParaRPr/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5479550" y="969525"/>
            <a:ext cx="3275100" cy="4001700"/>
          </a:xfrm>
          <a:prstGeom prst="rect">
            <a:avLst/>
          </a:prstGeom>
          <a:noFill/>
          <a:ln cap="flat" cmpd="sng" w="3810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Pogłębienie tematu (opcjonalnie)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 Light"/>
              <a:buAutoNum type="arabicPeriod"/>
            </a:pP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Cykl węglowy w pigułce (10 min)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 Light"/>
              <a:buAutoNum type="arabicPeriod"/>
            </a:pP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Zrównoważony styl życia (10-20 min)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 u="sng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05700" y="969525"/>
            <a:ext cx="4884900" cy="4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700" u="sng">
                <a:solidFill>
                  <a:schemeClr val="dk1"/>
                </a:solidFill>
                <a:highlight>
                  <a:srgbClr val="FED872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Wprowadzenie</a:t>
            </a:r>
            <a:r>
              <a:rPr lang="pl-PL"/>
              <a:t> </a:t>
            </a: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(5 min) Myśli i emocje wokół zmian klimatycznych.</a:t>
            </a:r>
            <a:endParaRPr sz="1300" strike="sng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pl-PL"/>
            </a:br>
            <a:r>
              <a:rPr lang="pl-PL" sz="1700" u="sng">
                <a:solidFill>
                  <a:schemeClr val="dk1"/>
                </a:solidFill>
                <a:highlight>
                  <a:srgbClr val="FED872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Prezentacja</a:t>
            </a: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(10-15 min)  </a:t>
            </a:r>
            <a:br>
              <a:rPr lang="pl-PL"/>
            </a:b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Pokazanie szerszej perspektywy: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O co chodzi w zmianach klimatu?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Tematy sporne.</a:t>
            </a:r>
            <a:br>
              <a:rPr lang="pl-PL"/>
            </a:b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700" u="sng">
                <a:solidFill>
                  <a:schemeClr val="dk1"/>
                </a:solidFill>
                <a:highlight>
                  <a:srgbClr val="FED872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Rozgrywka "Klimatycznych wyzwań”</a:t>
            </a: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(30 min)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Wytłumaczenie zasad gry i prezentacja kart.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Podział na grupy: po 4-6 graczy na rozgrywkę.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Wspólne podsumowanie gry: dyskusja na forum.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pl-PL" sz="14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pl-PL" sz="14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14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 txBox="1"/>
          <p:nvPr/>
        </p:nvSpPr>
        <p:spPr>
          <a:xfrm>
            <a:off x="1937200" y="457450"/>
            <a:ext cx="51240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Zrównoważona konsumpcja</a:t>
            </a:r>
            <a:endParaRPr/>
          </a:p>
        </p:txBody>
      </p:sp>
      <p:pic>
        <p:nvPicPr>
          <p:cNvPr id="308" name="Google Shape;3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138" y="1422063"/>
            <a:ext cx="8935726" cy="22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104138" y="3360380"/>
            <a:ext cx="21804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Nawyki żywieniowe</a:t>
            </a:r>
            <a:endParaRPr b="0" i="0" sz="1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2411599" y="3360380"/>
            <a:ext cx="21804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Mieszkanie</a:t>
            </a:r>
            <a:endParaRPr b="0" i="0" sz="1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>
            <a:off x="4591862" y="3360380"/>
            <a:ext cx="21804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Transport</a:t>
            </a:r>
            <a:endParaRPr b="0" i="0" sz="1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6772125" y="3360380"/>
            <a:ext cx="21804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Zakupy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"/>
          <p:cNvSpPr txBox="1"/>
          <p:nvPr>
            <p:ph idx="1" type="body"/>
          </p:nvPr>
        </p:nvSpPr>
        <p:spPr>
          <a:xfrm>
            <a:off x="283300" y="654200"/>
            <a:ext cx="5102700" cy="4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3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Refleksja w grupach</a:t>
            </a:r>
            <a:br>
              <a:rPr lang="pl-PL"/>
            </a:br>
            <a:br>
              <a:rPr lang="pl-PL"/>
            </a:br>
            <a:r>
              <a:rPr lang="pl-PL" sz="2000">
                <a:solidFill>
                  <a:schemeClr val="dk1"/>
                </a:solidFill>
                <a:highlight>
                  <a:srgbClr val="FED872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W każdej kategorii (nawyki żywieniowe, transport, mieszkanie, zakupy) pomyślcie o jednej rzeczy, którą możecie zrobić, żeby wasza konsumpcja była bardziej zrównoważona.</a:t>
            </a:r>
            <a:br>
              <a:rPr lang="pl-PL"/>
            </a:br>
            <a:br>
              <a:rPr lang="pl-PL"/>
            </a:br>
            <a:r>
              <a:rPr lang="pl-PL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Spróbujcie uwzględnić jak najwięcej szczegółów. Nie piszcie „zrównoważony transport”, tylko:  „zamiast korzystać z podwózki samochodem, mogę jeździć na zajęcia sportowe rowerem”.</a:t>
            </a:r>
            <a:endParaRPr sz="1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 dyskusje w małych grupach macie 5 min. Potem zapiszcie swoje pomysły i podzielcie się nimi na forum.</a:t>
            </a:r>
            <a:endParaRPr sz="1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18" name="Google Shape;3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0125" y="1136750"/>
            <a:ext cx="3223076" cy="315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1"/>
          <p:cNvSpPr txBox="1"/>
          <p:nvPr/>
        </p:nvSpPr>
        <p:spPr>
          <a:xfrm>
            <a:off x="5529649" y="2348455"/>
            <a:ext cx="14661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Nawyki żywieniowe</a:t>
            </a: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7081243" y="2348455"/>
            <a:ext cx="14661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Mieszkanie</a:t>
            </a:r>
            <a:endParaRPr/>
          </a:p>
        </p:txBody>
      </p:sp>
      <p:sp>
        <p:nvSpPr>
          <p:cNvPr id="321" name="Google Shape;321;p21"/>
          <p:cNvSpPr txBox="1"/>
          <p:nvPr/>
        </p:nvSpPr>
        <p:spPr>
          <a:xfrm>
            <a:off x="5581855" y="3945705"/>
            <a:ext cx="14661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Transport</a:t>
            </a:r>
            <a:endParaRPr/>
          </a:p>
        </p:txBody>
      </p:sp>
      <p:sp>
        <p:nvSpPr>
          <p:cNvPr id="322" name="Google Shape;322;p21"/>
          <p:cNvSpPr txBox="1"/>
          <p:nvPr/>
        </p:nvSpPr>
        <p:spPr>
          <a:xfrm>
            <a:off x="7047917" y="3945705"/>
            <a:ext cx="14661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Zakupy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/>
          <p:nvPr/>
        </p:nvSpPr>
        <p:spPr>
          <a:xfrm>
            <a:off x="4688350" y="3224100"/>
            <a:ext cx="4190400" cy="16182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-PL" sz="3000" u="none" cap="none" strike="noStrike">
                <a:solidFill>
                  <a:srgbClr val="5DAAB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Nawyki żywieniowe</a:t>
            </a:r>
            <a:b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8" name="Google Shape;328;p22"/>
          <p:cNvSpPr txBox="1"/>
          <p:nvPr/>
        </p:nvSpPr>
        <p:spPr>
          <a:xfrm>
            <a:off x="539550" y="407250"/>
            <a:ext cx="80649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l-PL" sz="32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Zrównoważony styl życia: nasze wskazówki</a:t>
            </a:r>
            <a:endParaRPr/>
          </a:p>
        </p:txBody>
      </p:sp>
      <p:sp>
        <p:nvSpPr>
          <p:cNvPr id="329" name="Google Shape;329;p22"/>
          <p:cNvSpPr txBox="1"/>
          <p:nvPr/>
        </p:nvSpPr>
        <p:spPr>
          <a:xfrm>
            <a:off x="317350" y="3224100"/>
            <a:ext cx="4190400" cy="1618200"/>
          </a:xfrm>
          <a:prstGeom prst="rect">
            <a:avLst/>
          </a:prstGeom>
          <a:solidFill>
            <a:srgbClr val="B6E0A6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-PL" sz="3000" u="none" cap="none" strike="noStrike">
                <a:solidFill>
                  <a:srgbClr val="54813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Zakupy</a:t>
            </a:r>
            <a:b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0" name="Google Shape;330;p22"/>
          <p:cNvSpPr txBox="1"/>
          <p:nvPr/>
        </p:nvSpPr>
        <p:spPr>
          <a:xfrm>
            <a:off x="4679950" y="1458450"/>
            <a:ext cx="4198800" cy="16182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-PL" sz="3000" u="none" cap="none" strike="noStrik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Transport</a:t>
            </a:r>
            <a:b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1" name="Google Shape;331;p22"/>
          <p:cNvSpPr txBox="1"/>
          <p:nvPr/>
        </p:nvSpPr>
        <p:spPr>
          <a:xfrm>
            <a:off x="317350" y="1458450"/>
            <a:ext cx="4190400" cy="1618200"/>
          </a:xfrm>
          <a:prstGeom prst="rect">
            <a:avLst/>
          </a:prstGeom>
          <a:solidFill>
            <a:srgbClr val="FCE5CD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-PL" sz="3000" u="none" cap="none" strike="noStrike">
                <a:solidFill>
                  <a:srgbClr val="EA99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Mieszkanie</a:t>
            </a:r>
            <a:b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1569975" y="990100"/>
            <a:ext cx="5970000" cy="27396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Google Shape;74;p3"/>
          <p:cNvSpPr txBox="1"/>
          <p:nvPr>
            <p:ph type="title"/>
          </p:nvPr>
        </p:nvSpPr>
        <p:spPr>
          <a:xfrm>
            <a:off x="194979" y="1325846"/>
            <a:ext cx="8520600" cy="29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4800">
                <a:latin typeface="Helvetica Neue Light"/>
                <a:ea typeface="Helvetica Neue Light"/>
                <a:cs typeface="Helvetica Neue Light"/>
                <a:sym typeface="Helvetica Neue Light"/>
              </a:rPr>
              <a:t>Podejmij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4000"/>
              <a:t>„Klimatyczne wyzwania”</a:t>
            </a:r>
            <a:endParaRPr sz="3420">
              <a:highlight>
                <a:srgbClr val="FF00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20">
              <a:highlight>
                <a:srgbClr val="FF00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200">
                <a:solidFill>
                  <a:srgbClr val="5DAAB5"/>
                </a:solidFill>
              </a:rPr>
              <a:t>WPROWADZENIE DO GRY I DO TEMATYKI ZMIAN KLIMATU</a:t>
            </a:r>
            <a:endParaRPr sz="4820">
              <a:solidFill>
                <a:srgbClr val="5DAAB5"/>
              </a:solidFill>
              <a:highlight>
                <a:srgbClr val="FF00FF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689050" y="444050"/>
            <a:ext cx="77970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3100">
                <a:latin typeface="Helvetica Neue Light"/>
                <a:ea typeface="Helvetica Neue Light"/>
                <a:cs typeface="Helvetica Neue Light"/>
                <a:sym typeface="Helvetica Neue Light"/>
              </a:rPr>
              <a:t>Co czujesz na myśl o zmianach klimatu? </a:t>
            </a:r>
            <a:endParaRPr sz="3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361976" y="2303900"/>
            <a:ext cx="2775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Strach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Poczucie winy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Niepokój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Nadzieja 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6007025" y="2303900"/>
            <a:ext cx="30129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Gniew/frustracja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Smutek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Stres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Nic nie czuję</a:t>
            </a:r>
            <a:endParaRPr/>
          </a:p>
        </p:txBody>
      </p:sp>
      <p:sp>
        <p:nvSpPr>
          <p:cNvPr id="82" name="Google Shape;82;p4"/>
          <p:cNvSpPr txBox="1"/>
          <p:nvPr/>
        </p:nvSpPr>
        <p:spPr>
          <a:xfrm>
            <a:off x="2623300" y="2303900"/>
            <a:ext cx="39285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Obawa/zmartwienie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Motywacja do działania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Obojętność/apatia</a:t>
            </a:r>
            <a:endParaRPr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Helvetica Neue Light"/>
              <a:buChar char="●"/>
            </a:pPr>
            <a:r>
              <a:rPr b="0" i="0" lang="pl-PL" sz="2200" u="none" cap="none" strike="noStrike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Zaangażowanie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2920027" y="1553725"/>
            <a:ext cx="3318900" cy="16542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2470200" y="2011490"/>
            <a:ext cx="4203600" cy="14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l-PL" sz="3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 lotu ptaka</a:t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 rot="667631">
            <a:off x="4753088" y="317293"/>
            <a:ext cx="4131874" cy="1446815"/>
          </a:xfrm>
          <a:prstGeom prst="cloudCallout">
            <a:avLst>
              <a:gd fmla="val -24823" name="adj1"/>
              <a:gd fmla="val 83496" name="adj2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 czym mowa, gdy pada termin „kwestia klimatu”?</a:t>
            </a:r>
            <a:endParaRPr b="0" i="0" sz="1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title"/>
          </p:nvPr>
        </p:nvSpPr>
        <p:spPr>
          <a:xfrm>
            <a:off x="582982" y="482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pl-PL" sz="4000">
                <a:solidFill>
                  <a:srgbClr val="A61C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Klimatyczne wyzwania</a:t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661900" y="977800"/>
            <a:ext cx="2526600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Zapotrzebowanie społeczne na paliwa kopalne, żywność, itp. napędza emisję gazów cieplarnianych.</a:t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6315027" y="977805"/>
            <a:ext cx="1856100" cy="7463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Powodzie, susze, zakłócenia w systemach produkcji żywności, utrata bioróżnorodności, itp.</a:t>
            </a:r>
            <a:endParaRPr/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1601" y="1772839"/>
            <a:ext cx="959589" cy="37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700" y="1000900"/>
            <a:ext cx="119050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 txBox="1"/>
          <p:nvPr/>
        </p:nvSpPr>
        <p:spPr>
          <a:xfrm>
            <a:off x="3465801" y="1000900"/>
            <a:ext cx="2418000" cy="9309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Wyższa temperatura, podnoszący się poziom mórz, topnienie pokrywy lodowej, zmiany wzorców opadów, itp.</a:t>
            </a:r>
            <a:endParaRPr b="0" i="0" sz="8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297800" y="2427475"/>
            <a:ext cx="2175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Fysikaliska       Samhälleliga</a:t>
            </a: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6590375" y="2427475"/>
            <a:ext cx="22557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Lokala            Globala</a:t>
            </a:r>
            <a:endParaRPr/>
          </a:p>
        </p:txBody>
      </p:sp>
      <p:grpSp>
        <p:nvGrpSpPr>
          <p:cNvPr id="103" name="Google Shape;103;p6"/>
          <p:cNvGrpSpPr/>
          <p:nvPr/>
        </p:nvGrpSpPr>
        <p:grpSpPr>
          <a:xfrm>
            <a:off x="375675" y="2147791"/>
            <a:ext cx="8598242" cy="899244"/>
            <a:chOff x="8045" y="2312726"/>
            <a:chExt cx="9137346" cy="1442715"/>
          </a:xfrm>
        </p:grpSpPr>
        <p:sp>
          <p:nvSpPr>
            <p:cNvPr id="104" name="Google Shape;104;p6"/>
            <p:cNvSpPr/>
            <p:nvPr/>
          </p:nvSpPr>
          <p:spPr>
            <a:xfrm>
              <a:off x="8045" y="2312726"/>
              <a:ext cx="2404500" cy="1442700"/>
            </a:xfrm>
            <a:prstGeom prst="roundRect">
              <a:avLst>
                <a:gd fmla="val 10000" name="adj"/>
              </a:avLst>
            </a:prstGeom>
            <a:solidFill>
              <a:srgbClr val="5DAAB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5" name="Google Shape;105;p6"/>
            <p:cNvSpPr txBox="1"/>
            <p:nvPr/>
          </p:nvSpPr>
          <p:spPr>
            <a:xfrm>
              <a:off x="50302" y="2354983"/>
              <a:ext cx="2320200" cy="13581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</a:pPr>
              <a:r>
                <a:rPr b="0" i="0" lang="pl-PL" sz="21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Przyczyny</a:t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2653091" y="2735934"/>
              <a:ext cx="509700" cy="5964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7" name="Google Shape;107;p6"/>
            <p:cNvSpPr txBox="1"/>
            <p:nvPr/>
          </p:nvSpPr>
          <p:spPr>
            <a:xfrm>
              <a:off x="2653091" y="2855201"/>
              <a:ext cx="356700" cy="3579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374464" y="2312741"/>
              <a:ext cx="2501400" cy="1442700"/>
            </a:xfrm>
            <a:prstGeom prst="roundRect">
              <a:avLst>
                <a:gd fmla="val 10000" name="adj"/>
              </a:avLst>
            </a:prstGeom>
            <a:solidFill>
              <a:srgbClr val="5DAAB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9" name="Google Shape;109;p6"/>
            <p:cNvSpPr txBox="1"/>
            <p:nvPr/>
          </p:nvSpPr>
          <p:spPr>
            <a:xfrm>
              <a:off x="3416733" y="2355016"/>
              <a:ext cx="2459100" cy="13581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</a:pPr>
              <a:r>
                <a:rPr b="0" i="0" lang="pl-PL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Zmiany klimatyczne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</a:pPr>
              <a:r>
                <a:rPr b="0" i="0" lang="pl-PL" sz="13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(zaobserwowane)</a:t>
              </a: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6019514" y="2735934"/>
              <a:ext cx="509700" cy="5964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Google Shape;111;p6"/>
            <p:cNvSpPr txBox="1"/>
            <p:nvPr/>
          </p:nvSpPr>
          <p:spPr>
            <a:xfrm>
              <a:off x="6019514" y="2855201"/>
              <a:ext cx="356700" cy="3579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6740891" y="2312726"/>
              <a:ext cx="2404500" cy="1442700"/>
            </a:xfrm>
            <a:prstGeom prst="roundRect">
              <a:avLst>
                <a:gd fmla="val 10000" name="adj"/>
              </a:avLst>
            </a:prstGeom>
            <a:solidFill>
              <a:srgbClr val="5DAAB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6783148" y="2354983"/>
              <a:ext cx="2320200" cy="13581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</a:pPr>
              <a:r>
                <a:rPr b="0" i="0" lang="pl-PL" sz="21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Skutki</a:t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14" name="Google Shape;114;p6"/>
          <p:cNvGrpSpPr/>
          <p:nvPr/>
        </p:nvGrpSpPr>
        <p:grpSpPr>
          <a:xfrm>
            <a:off x="3504740" y="3814061"/>
            <a:ext cx="2212818" cy="899262"/>
            <a:chOff x="2996406" y="2068777"/>
            <a:chExt cx="2135100" cy="1281000"/>
          </a:xfrm>
        </p:grpSpPr>
        <p:sp>
          <p:nvSpPr>
            <p:cNvPr id="115" name="Google Shape;115;p6"/>
            <p:cNvSpPr/>
            <p:nvPr/>
          </p:nvSpPr>
          <p:spPr>
            <a:xfrm>
              <a:off x="2996406" y="2068777"/>
              <a:ext cx="2135100" cy="1281000"/>
            </a:xfrm>
            <a:prstGeom prst="roundRect">
              <a:avLst>
                <a:gd fmla="val 10000" name="adj"/>
              </a:avLst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3033928" y="2106299"/>
              <a:ext cx="2060100" cy="12060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</a:pPr>
              <a:r>
                <a:rPr b="0" i="0" lang="pl-PL" sz="21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Działania</a:t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17" name="Google Shape;117;p6"/>
          <p:cNvSpPr/>
          <p:nvPr/>
        </p:nvSpPr>
        <p:spPr>
          <a:xfrm>
            <a:off x="4587847" y="3127638"/>
            <a:ext cx="367200" cy="611100"/>
          </a:xfrm>
          <a:prstGeom prst="upDownArrow">
            <a:avLst>
              <a:gd fmla="val 50000" name="adj1"/>
              <a:gd fmla="val 52606" name="adj2"/>
            </a:avLst>
          </a:prstGeom>
          <a:solidFill>
            <a:srgbClr val="5DAA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38700" y="2770875"/>
            <a:ext cx="2353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Fizyczne</a:t>
            </a:r>
            <a: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pl-PL" sz="1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Społeczne</a:t>
            </a:r>
            <a:endParaRPr b="0" i="0" sz="13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6633391" y="2770866"/>
            <a:ext cx="2212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Lokalne</a:t>
            </a:r>
            <a:r>
              <a:rPr b="0" i="0" lang="pl-P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0" i="0" lang="pl-PL" sz="1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Globalne</a:t>
            </a:r>
            <a:endParaRPr b="0" i="0" sz="13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3504770" y="4445375"/>
            <a:ext cx="2212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Indywidualne	Zbiorowe</a:t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Lightning Storm Thunder - Free vector graphic on Pixabay" id="121" name="Google Shape;1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3095" y="1666664"/>
            <a:ext cx="613691" cy="4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4847" y="1470675"/>
            <a:ext cx="899224" cy="899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s Sea Water - Free vector graphic on Pixabay" id="123" name="Google Shape;12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00201" y="2000500"/>
            <a:ext cx="622970" cy="426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s Sea Water - Free vector graphic on Pixabay" id="124" name="Google Shape;12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42418" y="2016687"/>
            <a:ext cx="622970" cy="426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s Sea Water - Free vector graphic on Pixabay" id="125" name="Google Shape;12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70940" y="2016700"/>
            <a:ext cx="622970" cy="426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engar Anteckningar - Gratis vektorgrafik på Pixabay" id="126" name="Google Shape;12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44999" y="3456395"/>
            <a:ext cx="589273" cy="57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18250" y="3594650"/>
            <a:ext cx="1728198" cy="111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7550" y="4185626"/>
            <a:ext cx="1110582" cy="71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40700" y="4646125"/>
            <a:ext cx="687424" cy="44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26400" y="1130002"/>
            <a:ext cx="816676" cy="899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blic Domain Clip Art Image | Water bottle | ID: 13931640614066 ..." id="131" name="Google Shape;131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26270" y="1850537"/>
            <a:ext cx="513632" cy="61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s Sea Water - Free vector graphic on Pixabay" id="132" name="Google Shape;13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23240" y="2036700"/>
            <a:ext cx="622970" cy="4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2209025" y="3456400"/>
            <a:ext cx="1171400" cy="10310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Zmiana stylu życia, działania polityczne, innowacje technologiczne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/>
          <p:nvPr/>
        </p:nvSpPr>
        <p:spPr>
          <a:xfrm>
            <a:off x="297800" y="2427475"/>
            <a:ext cx="21750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Fysikaliska       Samhälleliga</a:t>
            </a: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6590375" y="2427475"/>
            <a:ext cx="22557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Lokala            Globala</a:t>
            </a:r>
            <a:endParaRPr/>
          </a:p>
        </p:txBody>
      </p:sp>
      <p:grpSp>
        <p:nvGrpSpPr>
          <p:cNvPr id="141" name="Google Shape;141;p7"/>
          <p:cNvGrpSpPr/>
          <p:nvPr/>
        </p:nvGrpSpPr>
        <p:grpSpPr>
          <a:xfrm>
            <a:off x="375675" y="2147775"/>
            <a:ext cx="8470319" cy="899235"/>
            <a:chOff x="8045" y="2312726"/>
            <a:chExt cx="9137346" cy="1442700"/>
          </a:xfrm>
        </p:grpSpPr>
        <p:sp>
          <p:nvSpPr>
            <p:cNvPr id="142" name="Google Shape;142;p7"/>
            <p:cNvSpPr/>
            <p:nvPr/>
          </p:nvSpPr>
          <p:spPr>
            <a:xfrm>
              <a:off x="8045" y="2312726"/>
              <a:ext cx="2404500" cy="1442700"/>
            </a:xfrm>
            <a:prstGeom prst="roundRect">
              <a:avLst>
                <a:gd fmla="val 10000" name="adj"/>
              </a:avLst>
            </a:prstGeom>
            <a:solidFill>
              <a:srgbClr val="5DAAB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50302" y="2354983"/>
              <a:ext cx="2320200" cy="13581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</a:pPr>
              <a:r>
                <a:rPr b="0" i="0" lang="pl-PL" sz="21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Przyczyny</a:t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653091" y="2735934"/>
              <a:ext cx="509700" cy="5964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5" name="Google Shape;145;p7"/>
            <p:cNvSpPr txBox="1"/>
            <p:nvPr/>
          </p:nvSpPr>
          <p:spPr>
            <a:xfrm>
              <a:off x="2653091" y="2855201"/>
              <a:ext cx="356700" cy="3579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374468" y="2312726"/>
              <a:ext cx="2404500" cy="1442700"/>
            </a:xfrm>
            <a:prstGeom prst="roundRect">
              <a:avLst>
                <a:gd fmla="val 10000" name="adj"/>
              </a:avLst>
            </a:prstGeom>
            <a:solidFill>
              <a:srgbClr val="5DAAB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3416729" y="2355001"/>
              <a:ext cx="2387100" cy="135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</a:pPr>
              <a:r>
                <a:rPr b="0" i="0" lang="pl-PL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Zmiany klimatyczne</a:t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019514" y="2735934"/>
              <a:ext cx="509700" cy="5964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9" name="Google Shape;149;p7"/>
            <p:cNvSpPr txBox="1"/>
            <p:nvPr/>
          </p:nvSpPr>
          <p:spPr>
            <a:xfrm>
              <a:off x="6019514" y="2855201"/>
              <a:ext cx="356700" cy="3579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740891" y="2312726"/>
              <a:ext cx="2404500" cy="1442700"/>
            </a:xfrm>
            <a:prstGeom prst="roundRect">
              <a:avLst>
                <a:gd fmla="val 10000" name="adj"/>
              </a:avLst>
            </a:prstGeom>
            <a:solidFill>
              <a:srgbClr val="5DAAB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151;p7"/>
            <p:cNvSpPr txBox="1"/>
            <p:nvPr/>
          </p:nvSpPr>
          <p:spPr>
            <a:xfrm>
              <a:off x="6783148" y="2354983"/>
              <a:ext cx="2320200" cy="13581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b="0" i="0" lang="pl-PL" sz="2100" u="none" cap="none" strike="noStrike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Skutki</a:t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52" name="Google Shape;152;p7"/>
          <p:cNvGrpSpPr/>
          <p:nvPr/>
        </p:nvGrpSpPr>
        <p:grpSpPr>
          <a:xfrm>
            <a:off x="3504740" y="3814061"/>
            <a:ext cx="2212818" cy="899262"/>
            <a:chOff x="2996406" y="2068777"/>
            <a:chExt cx="2135100" cy="1281000"/>
          </a:xfrm>
        </p:grpSpPr>
        <p:sp>
          <p:nvSpPr>
            <p:cNvPr id="153" name="Google Shape;153;p7"/>
            <p:cNvSpPr/>
            <p:nvPr/>
          </p:nvSpPr>
          <p:spPr>
            <a:xfrm>
              <a:off x="2996406" y="2068777"/>
              <a:ext cx="2135100" cy="1281000"/>
            </a:xfrm>
            <a:prstGeom prst="roundRect">
              <a:avLst>
                <a:gd fmla="val 10000" name="adj"/>
              </a:avLst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3033928" y="2106299"/>
              <a:ext cx="2060100" cy="1206000"/>
            </a:xfrm>
            <a:prstGeom prst="rect">
              <a:avLst/>
            </a:prstGeom>
            <a:solidFill>
              <a:srgbClr val="5DAAB5"/>
            </a:solidFill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</a:pPr>
              <a:r>
                <a:rPr b="0" i="0" lang="pl-PL" sz="21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Działania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55" name="Google Shape;155;p7"/>
          <p:cNvSpPr/>
          <p:nvPr/>
        </p:nvSpPr>
        <p:spPr>
          <a:xfrm>
            <a:off x="4587847" y="3127638"/>
            <a:ext cx="367200" cy="611100"/>
          </a:xfrm>
          <a:prstGeom prst="upDownArrow">
            <a:avLst>
              <a:gd fmla="val 50000" name="adj1"/>
              <a:gd fmla="val 52606" name="adj2"/>
            </a:avLst>
          </a:prstGeom>
          <a:solidFill>
            <a:srgbClr val="5DAA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338700" y="2770875"/>
            <a:ext cx="23130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pl-PL" sz="13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Fizyczne      Społeczne</a:t>
            </a:r>
            <a:endParaRPr b="0" i="0" sz="13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6633391" y="2770866"/>
            <a:ext cx="2212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3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Lokalne            Globalne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3504770" y="4445375"/>
            <a:ext cx="2212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2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Indywidualne	Zbiorowe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9" name="Google Shape;159;p7"/>
          <p:cNvSpPr/>
          <p:nvPr/>
        </p:nvSpPr>
        <p:spPr>
          <a:xfrm rot="2170325">
            <a:off x="6752833" y="2940063"/>
            <a:ext cx="192134" cy="1822593"/>
          </a:xfrm>
          <a:prstGeom prst="upDownArrow">
            <a:avLst>
              <a:gd fmla="val 50000" name="adj1"/>
              <a:gd fmla="val 52606" name="adj2"/>
            </a:avLst>
          </a:prstGeom>
          <a:solidFill>
            <a:srgbClr val="5DAA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 rot="1177655">
            <a:off x="6708987" y="811503"/>
            <a:ext cx="2157121" cy="1001317"/>
          </a:xfrm>
          <a:prstGeom prst="cloudCallout">
            <a:avLst>
              <a:gd fmla="val 1793" name="adj1"/>
              <a:gd fmla="val 87877" name="adj2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Jak wpływa to na ludzi i na przyrodę?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1" name="Google Shape;161;p7"/>
          <p:cNvSpPr/>
          <p:nvPr/>
        </p:nvSpPr>
        <p:spPr>
          <a:xfrm rot="-950683">
            <a:off x="90211" y="937998"/>
            <a:ext cx="1500927" cy="1024396"/>
          </a:xfrm>
          <a:prstGeom prst="cloudCallout">
            <a:avLst>
              <a:gd fmla="val 22953" name="adj1"/>
              <a:gd fmla="val 95360" name="adj2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Czemu klimat się zmienia?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2" name="Google Shape;162;p7"/>
          <p:cNvSpPr/>
          <p:nvPr/>
        </p:nvSpPr>
        <p:spPr>
          <a:xfrm rot="-445152">
            <a:off x="5173802" y="2895906"/>
            <a:ext cx="1809083" cy="1001750"/>
          </a:xfrm>
          <a:prstGeom prst="cloudCallout">
            <a:avLst>
              <a:gd fmla="val -53292" name="adj1"/>
              <a:gd fmla="val 77273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 możemy zrobić? Co należy zrobić?</a:t>
            </a:r>
            <a:endParaRPr b="0" i="0" sz="1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3" name="Google Shape;163;p7"/>
          <p:cNvSpPr/>
          <p:nvPr/>
        </p:nvSpPr>
        <p:spPr>
          <a:xfrm rot="-2170325">
            <a:off x="2354183" y="2869576"/>
            <a:ext cx="192134" cy="1822593"/>
          </a:xfrm>
          <a:prstGeom prst="upDownArrow">
            <a:avLst>
              <a:gd fmla="val 50000" name="adj1"/>
              <a:gd fmla="val 52606" name="adj2"/>
            </a:avLst>
          </a:prstGeom>
          <a:solidFill>
            <a:srgbClr val="5DAA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>
            <p:ph type="title"/>
          </p:nvPr>
        </p:nvSpPr>
        <p:spPr>
          <a:xfrm>
            <a:off x="573032" y="13437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None/>
            </a:pPr>
            <a:r>
              <a:rPr lang="pl-PL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...ale ludzie mają różne opinie/pomysły/przekonania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/>
          <p:nvPr/>
        </p:nvSpPr>
        <p:spPr>
          <a:xfrm>
            <a:off x="1140750" y="204050"/>
            <a:ext cx="2907300" cy="16866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859350" y="410325"/>
            <a:ext cx="3470100" cy="13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0" i="0" lang="pl-PL" sz="362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Klimatyczne wyzwania</a:t>
            </a:r>
            <a:endParaRPr/>
          </a:p>
        </p:txBody>
      </p:sp>
      <p:pic>
        <p:nvPicPr>
          <p:cNvPr id="171" name="Google Shape;17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526" y="574950"/>
            <a:ext cx="2871575" cy="41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66095">
            <a:off x="2888595" y="2565840"/>
            <a:ext cx="1534136" cy="232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1038" y="1968575"/>
            <a:ext cx="1506725" cy="228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36389">
            <a:off x="548955" y="2364142"/>
            <a:ext cx="1559667" cy="2366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>
            <p:ph type="title"/>
          </p:nvPr>
        </p:nvSpPr>
        <p:spPr>
          <a:xfrm>
            <a:off x="311700" y="292625"/>
            <a:ext cx="875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920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Jak myślisz, co ma większy wpływ na klimat?</a:t>
            </a:r>
            <a:endParaRPr/>
          </a:p>
        </p:txBody>
      </p:sp>
      <p:pic>
        <p:nvPicPr>
          <p:cNvPr id="180" name="Google Shape;1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2619169" cy="397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3969" y="1017725"/>
            <a:ext cx="2619169" cy="397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5300" y="1548250"/>
            <a:ext cx="2746299" cy="2685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3" name="Google Shape;183;p9"/>
          <p:cNvCxnSpPr>
            <a:stCxn id="182" idx="1"/>
          </p:cNvCxnSpPr>
          <p:nvPr/>
        </p:nvCxnSpPr>
        <p:spPr>
          <a:xfrm flipH="1">
            <a:off x="5421200" y="2891225"/>
            <a:ext cx="824100" cy="179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